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268" r:id="rId3"/>
    <p:sldId id="278" r:id="rId4"/>
    <p:sldId id="269" r:id="rId5"/>
    <p:sldId id="270" r:id="rId6"/>
    <p:sldId id="279" r:id="rId7"/>
    <p:sldId id="280" r:id="rId8"/>
    <p:sldId id="281" r:id="rId9"/>
    <p:sldId id="282" r:id="rId10"/>
    <p:sldId id="276" r:id="rId11"/>
    <p:sldId id="27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8"/>
            <p14:sldId id="269"/>
            <p14:sldId id="270"/>
            <p14:sldId id="279"/>
            <p14:sldId id="280"/>
            <p14:sldId id="281"/>
            <p14:sldId id="282"/>
            <p14:sldId id="276"/>
          </p14:sldIdLst>
        </p14:section>
        <p14:section name="Untitled Section" id="{35542D88-5274-4946-AED5-A136C690C6D3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96400" autoAdjust="0"/>
  </p:normalViewPr>
  <p:slideViewPr>
    <p:cSldViewPr snapToGrid="0">
      <p:cViewPr varScale="1">
        <p:scale>
          <a:sx n="112" d="100"/>
          <a:sy n="112" d="100"/>
        </p:scale>
        <p:origin x="142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05/12/2022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05/12/2022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December 5,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December 5,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December 5,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December 5,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December 5,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December 5,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xmlns="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December 5,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xmlns="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December 5,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xmlns="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December 5,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xmlns="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December 5,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xmlns="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December 5,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xmlns="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December 5,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December 5,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320931" cy="2981242"/>
          </a:xfrm>
        </p:spPr>
        <p:txBody>
          <a:bodyPr/>
          <a:lstStyle/>
          <a:p>
            <a:r>
              <a:rPr lang="en-US" sz="2800" dirty="0" smtClean="0"/>
              <a:t>SOCIOECONOMIC FACTORS ON INCOME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/>
              <a:t>CIND 820-CAPSTONE PROJECT </a:t>
            </a:r>
            <a:br>
              <a:rPr lang="en-US" sz="1800" dirty="0" smtClean="0"/>
            </a:br>
            <a:r>
              <a:rPr lang="en-US" sz="1800" dirty="0" smtClean="0"/>
              <a:t>ANIL NATH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December 5,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for your time.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200" dirty="0"/>
              <a:t>https://github.com/Anil-nath/CIND820-Data-capstone-analysis</a:t>
            </a:r>
            <a:endParaRPr lang="en-US" sz="1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December 5,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</a:t>
            </a:r>
            <a:r>
              <a:rPr lang="en-US" dirty="0" smtClean="0"/>
              <a:t> 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how socioeconomic factors effect ones income. </a:t>
            </a:r>
          </a:p>
          <a:p>
            <a:r>
              <a:rPr lang="en-US" dirty="0" smtClean="0"/>
              <a:t>Create model to predict whether ones income is &gt;50 or &lt;=50k.</a:t>
            </a:r>
          </a:p>
          <a:p>
            <a:r>
              <a:rPr lang="en-US" dirty="0" smtClean="0"/>
              <a:t>How Gender, Education level and hours worked per week affect this. </a:t>
            </a:r>
          </a:p>
          <a:p>
            <a:endParaRPr lang="en-US" dirty="0"/>
          </a:p>
          <a:p>
            <a:r>
              <a:rPr lang="en-US" dirty="0" smtClean="0"/>
              <a:t>Using the UCI adult data set.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5,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Approach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5,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996" y="1471613"/>
            <a:ext cx="6897757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3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7" y="188684"/>
            <a:ext cx="8444818" cy="1069848"/>
          </a:xfrm>
        </p:spPr>
        <p:txBody>
          <a:bodyPr/>
          <a:lstStyle/>
          <a:p>
            <a:r>
              <a:rPr lang="en-US" dirty="0" smtClean="0"/>
              <a:t>Data Descri</a:t>
            </a:r>
            <a:r>
              <a:rPr lang="en-US" dirty="0" smtClean="0"/>
              <a:t>ption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fontAlgn="base"/>
            <a:r>
              <a:rPr lang="en-US" b="1" dirty="0"/>
              <a:t>Age</a:t>
            </a:r>
            <a:r>
              <a:rPr lang="en-US" dirty="0"/>
              <a:t>: Describes the age of individuals. Continuous.</a:t>
            </a:r>
          </a:p>
          <a:p>
            <a:pPr fontAlgn="base"/>
            <a:r>
              <a:rPr lang="en-US" b="1" dirty="0" err="1"/>
              <a:t>Workclass</a:t>
            </a:r>
            <a:r>
              <a:rPr lang="en-US" dirty="0"/>
              <a:t>: Private, Self-</a:t>
            </a:r>
            <a:r>
              <a:rPr lang="en-US" dirty="0" err="1"/>
              <a:t>emp</a:t>
            </a:r>
            <a:r>
              <a:rPr lang="en-US" dirty="0"/>
              <a:t>-not-</a:t>
            </a:r>
            <a:r>
              <a:rPr lang="en-US" dirty="0" err="1"/>
              <a:t>inc</a:t>
            </a:r>
            <a:r>
              <a:rPr lang="en-US" dirty="0"/>
              <a:t>, Self-</a:t>
            </a:r>
            <a:r>
              <a:rPr lang="en-US" dirty="0" err="1"/>
              <a:t>emp</a:t>
            </a:r>
            <a:r>
              <a:rPr lang="en-US" dirty="0"/>
              <a:t>-</a:t>
            </a:r>
            <a:r>
              <a:rPr lang="en-US" dirty="0" err="1"/>
              <a:t>inc</a:t>
            </a:r>
            <a:r>
              <a:rPr lang="en-US" dirty="0"/>
              <a:t>, Federal-</a:t>
            </a:r>
            <a:r>
              <a:rPr lang="en-US" dirty="0" err="1"/>
              <a:t>gov</a:t>
            </a:r>
            <a:r>
              <a:rPr lang="en-US" dirty="0"/>
              <a:t>, Local-</a:t>
            </a:r>
            <a:r>
              <a:rPr lang="en-US" dirty="0" err="1"/>
              <a:t>gov</a:t>
            </a:r>
            <a:r>
              <a:rPr lang="en-US" dirty="0"/>
              <a:t>, State-</a:t>
            </a:r>
            <a:r>
              <a:rPr lang="en-US" dirty="0" err="1"/>
              <a:t>gov</a:t>
            </a:r>
            <a:r>
              <a:rPr lang="en-US" dirty="0"/>
              <a:t>, Without-pay, Never-worked.</a:t>
            </a:r>
          </a:p>
          <a:p>
            <a:pPr fontAlgn="base"/>
            <a:r>
              <a:rPr lang="en-US" b="1" dirty="0" err="1"/>
              <a:t>fnlwgt</a:t>
            </a:r>
            <a:r>
              <a:rPr lang="en-US" dirty="0"/>
              <a:t>: Continuous.</a:t>
            </a:r>
          </a:p>
          <a:p>
            <a:pPr fontAlgn="base"/>
            <a:r>
              <a:rPr lang="en-US" b="1" dirty="0"/>
              <a:t>education</a:t>
            </a:r>
            <a:r>
              <a:rPr lang="en-US" dirty="0"/>
              <a:t>: Bachelors, Some-college, 11th, HS-grad, Prof-school, </a:t>
            </a:r>
            <a:r>
              <a:rPr lang="en-US" dirty="0" err="1"/>
              <a:t>Assoc-acdm</a:t>
            </a:r>
            <a:r>
              <a:rPr lang="en-US" dirty="0"/>
              <a:t>, </a:t>
            </a:r>
            <a:r>
              <a:rPr lang="en-US" dirty="0" err="1"/>
              <a:t>Assoc-voc</a:t>
            </a:r>
            <a:r>
              <a:rPr lang="en-US" dirty="0"/>
              <a:t>, 9th, 7th-8th, 12th, Masters, 1st-4th, 10th, Doctorate, 5th-6th, Preschool.</a:t>
            </a:r>
          </a:p>
          <a:p>
            <a:pPr fontAlgn="base"/>
            <a:r>
              <a:rPr lang="en-US" b="1" dirty="0"/>
              <a:t>education-</a:t>
            </a:r>
            <a:r>
              <a:rPr lang="en-US" b="1" dirty="0" err="1"/>
              <a:t>num</a:t>
            </a:r>
            <a:r>
              <a:rPr lang="en-US" dirty="0"/>
              <a:t>: Number of years spent in education. Continuous.</a:t>
            </a:r>
          </a:p>
          <a:p>
            <a:pPr fontAlgn="base"/>
            <a:r>
              <a:rPr lang="en-US" b="1" dirty="0"/>
              <a:t>marital-status</a:t>
            </a:r>
            <a:r>
              <a:rPr lang="en-US" dirty="0"/>
              <a:t>: Married-civ-spouse, Divorced, Never-married, Separated, Widowed, Married-spouse-absent, Married-AF-spouse.</a:t>
            </a:r>
          </a:p>
          <a:p>
            <a:pPr fontAlgn="base"/>
            <a:r>
              <a:rPr lang="en-US" b="1" dirty="0"/>
              <a:t>occupation</a:t>
            </a:r>
            <a:r>
              <a:rPr lang="en-US" dirty="0"/>
              <a:t>: Tech-support, Craft-repair, Other-service, Sales, Exec-managerial, Prof-specialty, Handlers-cleaners, Machine-op-inspect, </a:t>
            </a:r>
            <a:r>
              <a:rPr lang="en-US" dirty="0" err="1"/>
              <a:t>Adm</a:t>
            </a:r>
            <a:r>
              <a:rPr lang="en-US" dirty="0"/>
              <a:t>-clerical, Farming-fishing, Transport-moving, </a:t>
            </a:r>
            <a:r>
              <a:rPr lang="en-US" dirty="0" err="1"/>
              <a:t>Priv</a:t>
            </a:r>
            <a:r>
              <a:rPr lang="en-US" dirty="0"/>
              <a:t>-house-</a:t>
            </a:r>
            <a:r>
              <a:rPr lang="en-US" dirty="0" err="1"/>
              <a:t>serv</a:t>
            </a:r>
            <a:r>
              <a:rPr lang="en-US" dirty="0"/>
              <a:t>, Protective-</a:t>
            </a:r>
            <a:r>
              <a:rPr lang="en-US" dirty="0" err="1"/>
              <a:t>serv</a:t>
            </a:r>
            <a:r>
              <a:rPr lang="en-US" dirty="0"/>
              <a:t>, Armed-Forces.</a:t>
            </a:r>
          </a:p>
          <a:p>
            <a:pPr fontAlgn="base"/>
            <a:r>
              <a:rPr lang="en-US" b="1" dirty="0"/>
              <a:t>relationship</a:t>
            </a:r>
            <a:r>
              <a:rPr lang="en-US" dirty="0"/>
              <a:t>: Wife, Own-child, Husband, Not-in-family, Other-relative, Unmarried.</a:t>
            </a:r>
          </a:p>
          <a:p>
            <a:pPr fontAlgn="base"/>
            <a:r>
              <a:rPr lang="en-US" b="1" dirty="0"/>
              <a:t>race</a:t>
            </a:r>
            <a:r>
              <a:rPr lang="en-US" dirty="0"/>
              <a:t>: White, Asian-Pac-Islander, </a:t>
            </a:r>
            <a:r>
              <a:rPr lang="en-US" dirty="0" err="1"/>
              <a:t>Amer</a:t>
            </a:r>
            <a:r>
              <a:rPr lang="en-US" dirty="0"/>
              <a:t>-Indian-Eskimo, Other, Black.</a:t>
            </a:r>
          </a:p>
          <a:p>
            <a:pPr fontAlgn="base"/>
            <a:r>
              <a:rPr lang="en-US" b="1" dirty="0"/>
              <a:t>sex</a:t>
            </a:r>
            <a:r>
              <a:rPr lang="en-US" dirty="0"/>
              <a:t>: Female, Male.</a:t>
            </a:r>
          </a:p>
          <a:p>
            <a:pPr fontAlgn="base"/>
            <a:r>
              <a:rPr lang="en-US" b="1" dirty="0"/>
              <a:t>capital-gain</a:t>
            </a:r>
            <a:r>
              <a:rPr lang="en-US" dirty="0"/>
              <a:t>: Continuous.</a:t>
            </a:r>
          </a:p>
          <a:p>
            <a:pPr fontAlgn="base"/>
            <a:r>
              <a:rPr lang="en-US" b="1" dirty="0"/>
              <a:t>capital-loss</a:t>
            </a:r>
            <a:r>
              <a:rPr lang="en-US" dirty="0"/>
              <a:t>: Continuous.</a:t>
            </a:r>
          </a:p>
          <a:p>
            <a:pPr fontAlgn="base"/>
            <a:r>
              <a:rPr lang="en-US" b="1" dirty="0"/>
              <a:t>hours-per-week</a:t>
            </a:r>
            <a:r>
              <a:rPr lang="en-US" dirty="0"/>
              <a:t>: Continuous.</a:t>
            </a:r>
          </a:p>
          <a:p>
            <a:pPr fontAlgn="base"/>
            <a:r>
              <a:rPr lang="en-US" b="1" dirty="0"/>
              <a:t>native-country</a:t>
            </a:r>
            <a:r>
              <a:rPr lang="en-US" dirty="0"/>
              <a:t>: </a:t>
            </a:r>
            <a:endParaRPr lang="en-US" dirty="0" smtClean="0"/>
          </a:p>
          <a:p>
            <a:pPr fontAlgn="base"/>
            <a:r>
              <a:rPr lang="en-US" b="1" dirty="0" smtClean="0"/>
              <a:t>salary</a:t>
            </a:r>
            <a:r>
              <a:rPr lang="en-US" dirty="0"/>
              <a:t>: &gt;50K,&lt;=50K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5,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lh5.googleusercontent.com/I7PgScHpkXH-zqqaDDGV_K1H_1HnPtPuqHGDsHTZgbG0XmwxXcd-Y2xLzS6kFLMBfv6l8vD2cFoNlcEMLPiBQuqX-eW5kkj8ueTOyT_RzymmXU7sxNIH0j2FHiERzen67nSti4x9q9S1Hfwcq6mCHlKu9voL4gbl384ihpnJ0l7ObTldVvdzgjj6TzNJH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18" y="4345899"/>
            <a:ext cx="6530982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kc98MzMKu2wiWU3kYlyscOLYI3nVx1e5cIXUTo9MAaGCtxJfnb9g2K4jV9GqHLLeQs7xLhxe2ejdHDRjPbmI5pBFy-cmX4SBs_Cu3I-8jWVgCWszHeDy1GQESIQlycdgALt6TfrD3fKJsLJlwCirdhhIAmWWFzkOpwDCdWDd8Ypkn_-qT2UueeyS67dVO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67" y="1930677"/>
            <a:ext cx="4144426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 a multitude of graphical analysis. </a:t>
            </a:r>
          </a:p>
          <a:p>
            <a:r>
              <a:rPr lang="en-US" dirty="0" smtClean="0"/>
              <a:t>Found country biases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Predictions</a:t>
            </a:r>
            <a:r>
              <a:rPr lang="en-US" dirty="0" smtClean="0"/>
              <a:t> on how males are more likely to make more money. 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December 5,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2" name="Picture 4" descr="https://lh6.googleusercontent.com/t2YKAayWw-tcmSVBZC3QQT665ftH5JgY7yqM7kL9JuY6F92zddFhFB-z9xYCkIyBabonfrRhR1A2QS8eX1u_hF_lT1Uua9Y0FAZs4YB-YMipT8O6j0OJpI0kCNSZCBylej_JtFM87Cfd4fY9e8xUCeM9CAHQI2XuRrq_ZXeX4-QSPXkuvu-H8SxPy7vf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15" y="1462263"/>
            <a:ext cx="5297552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model can take only Numerical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transform all non-numerical features into numerical using One Hot Encoding (Dummy encoding</a:t>
            </a:r>
            <a:r>
              <a:rPr lang="en-US" sz="1800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Standardize numerical features. </a:t>
            </a:r>
            <a:endParaRPr lang="en-US" sz="18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0BB221-354A-484A-903F-3F013EC2DF92}" type="datetime4">
              <a:rPr lang="en-US" smtClean="0"/>
              <a:t>December 5, 2022</a:t>
            </a:fld>
            <a:r>
              <a:rPr lang="en-CA" smtClean="0"/>
              <a:t>    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837" y="1462263"/>
            <a:ext cx="5466564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4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comparisons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Decision Trees, </a:t>
            </a:r>
            <a:endParaRPr lang="en-US" sz="1400" dirty="0" smtClean="0"/>
          </a:p>
          <a:p>
            <a:r>
              <a:rPr lang="en-US" sz="1400" dirty="0" smtClean="0"/>
              <a:t>K-Nearest </a:t>
            </a:r>
            <a:r>
              <a:rPr lang="en-US" sz="1400" dirty="0"/>
              <a:t>Neighbor Algorithm (KNN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Support </a:t>
            </a:r>
            <a:r>
              <a:rPr lang="en-US" sz="1400" dirty="0"/>
              <a:t>Vector Machine (SVM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Naïve </a:t>
            </a:r>
            <a:r>
              <a:rPr lang="en-US" sz="1400" dirty="0"/>
              <a:t>Bayes </a:t>
            </a:r>
            <a:r>
              <a:rPr lang="en-US" sz="1400" dirty="0" smtClean="0"/>
              <a:t>Classifier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Logistic </a:t>
            </a:r>
            <a:r>
              <a:rPr lang="en-US" sz="1400" dirty="0" smtClean="0"/>
              <a:t>Regression</a:t>
            </a:r>
          </a:p>
          <a:p>
            <a:r>
              <a:rPr lang="en-US" sz="1400" dirty="0" smtClean="0"/>
              <a:t>Random Forest</a:t>
            </a:r>
          </a:p>
          <a:p>
            <a:endParaRPr lang="en-US" sz="1400" dirty="0"/>
          </a:p>
          <a:p>
            <a:r>
              <a:rPr lang="en-US" sz="1400" dirty="0" smtClean="0"/>
              <a:t>Use of K-cross Validation</a:t>
            </a:r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0BB221-354A-484A-903F-3F013EC2DF92}" type="datetime4">
              <a:rPr lang="en-US" smtClean="0"/>
              <a:t>December 5, 2022</a:t>
            </a:fld>
            <a:r>
              <a:rPr lang="en-CA" smtClean="0"/>
              <a:t>    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 descr="https://lh3.googleusercontent.com/9FLls8zh2_Uk6tSgnZE5Vd3s19_4WpNRfg2X8VxUSBBQVUF38WuVi9jgc8zx2faBEksj8fCK2VbmP1w9KQhfHxPkjIIQjTvyN-EZpxSMt6p22t7O58VezYANV8CieGqUOjvqkRkFVSSIcjAegE6hOfsqXsXxwQvGiak0icHv2_gNa7vriB1tCTAk3faA5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03" y="1449863"/>
            <a:ext cx="5661297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29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Random forests model ran very good. 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0BB221-354A-484A-903F-3F013EC2DF92}" type="datetime4">
              <a:rPr lang="en-US" smtClean="0"/>
              <a:t>December 5, 2022</a:t>
            </a:fld>
            <a:r>
              <a:rPr lang="en-CA" smtClean="0"/>
              <a:t>    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122" name="Picture 2" descr="https://lh3.googleusercontent.com/XCDpVw6ox3nzxp6cHoe7NRubwI3DfHpcMIDUj2HQ1fDeQ4GP4hu40BSvSoCY_p21xmCp9gRomVRcfK9VLME1r4C237TOYvBpes9jRwZ7-zH0w-iAECW4Z8DQdzPYYcPU-8-R1Ovb15vMjIppnQRb6yyBzAk2d55wIO_zBj1N40netQjK6jPgnq0LQbEg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1167871"/>
            <a:ext cx="3427942" cy="24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cnmv2MzeYQzxTLWDZonah1L95V752J3BIxd8ptRfqBC4hhHFOxkB0WldQLmehhpVinCFeHObL_Bj3EkfHXKiwp95DkUrDXlDfVmWSTpPYloLu4CJTz3N5tO1DcJwBt5d1-kuqoXohTDI6ur1BJenPDD1hILWwkjFiYc-rzt-47Zvg9vdpZbVWqCcRTMST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36" y="3834260"/>
            <a:ext cx="2865966" cy="186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E5MEUi2ffvZIXzSbyg36fz8bmaBbWQClMIdPuRXERQvlpttwtko2Aa2YAEEzVv4BztbWcr3KfNsQwq1CvPqcUlCVUkEqpNaFVz8yfb6oBDWdd54jmf8GGzWYp56zSnqyGzOxe3WVvCxc3g1dymDA3XAmiOM0mqna70H9vtegVoNHi5dp6GUwbvsrLLvh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657475"/>
            <a:ext cx="43529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0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Contributing to Prediction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0BB221-354A-484A-903F-3F013EC2DF92}" type="datetime4">
              <a:rPr lang="en-US" smtClean="0"/>
              <a:t>December 5, 2022</a:t>
            </a:fld>
            <a:r>
              <a:rPr lang="en-CA" smtClean="0"/>
              <a:t>    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46" name="Picture 2" descr="https://lh3.googleusercontent.com/0Nc5mq6lGWNbUC8BosymqKd858T7hdIVbmathfD9yhhlZmvVhs36R3Loctng4EYIo4e8gg3Rt0F08eAXPWLltK72uSbpomLSGrKkov2pZtyMzRmWlO1RnAGG7NTC6zQwnVPc3LQtAZ75JMvgtmw-BlIiinbC1U3Y6YYECQh3tpmnza9kGJ-hUvt7G4Tl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132" y="1710266"/>
            <a:ext cx="6098868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74" y="1917699"/>
            <a:ext cx="27908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10989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376</Words>
  <Application>Microsoft Office PowerPoint</Application>
  <PresentationFormat>On-screen Show (4:3)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DIN Offc Pro</vt:lpstr>
      <vt:lpstr>Times New Roman</vt:lpstr>
      <vt:lpstr>RyersonUniversity_MasterTemplate v1</vt:lpstr>
      <vt:lpstr>SOCIOECONOMIC FACTORS ON INCOME</vt:lpstr>
      <vt:lpstr>Understanding this project</vt:lpstr>
      <vt:lpstr>Project Approach </vt:lpstr>
      <vt:lpstr>Data Description</vt:lpstr>
      <vt:lpstr>Exploratory Analysis</vt:lpstr>
      <vt:lpstr>Data Preparation </vt:lpstr>
      <vt:lpstr>Models comparisons </vt:lpstr>
      <vt:lpstr>Random Forest </vt:lpstr>
      <vt:lpstr>Factors Contributing to Prediction</vt:lpstr>
      <vt:lpstr>Conclusion</vt:lpstr>
      <vt:lpstr>Thank you for your time.   Questions?  https://github.com/Anil-nath/CIND820-Data-capstone-analysis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2022-12-05T18:23:09Z</dcterms:modified>
</cp:coreProperties>
</file>